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2"/>
  </p:notesMasterIdLst>
  <p:sldIdLst>
    <p:sldId id="275" r:id="rId2"/>
    <p:sldId id="257" r:id="rId3"/>
    <p:sldId id="258" r:id="rId4"/>
    <p:sldId id="264" r:id="rId5"/>
    <p:sldId id="256" r:id="rId6"/>
    <p:sldId id="267" r:id="rId7"/>
    <p:sldId id="270" r:id="rId8"/>
    <p:sldId id="271" r:id="rId9"/>
    <p:sldId id="272" r:id="rId10"/>
    <p:sldId id="276" r:id="rId11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3"/>
      <p:bold r:id="rId14"/>
      <p:italic r:id="rId15"/>
      <p:boldItalic r:id="rId16"/>
    </p:embeddedFont>
    <p:embeddedFont>
      <p:font typeface="Roboto Mono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63553"/>
  </p:normalViewPr>
  <p:slideViewPr>
    <p:cSldViewPr snapToGrid="0">
      <p:cViewPr varScale="1">
        <p:scale>
          <a:sx n="101" d="100"/>
          <a:sy n="101" d="100"/>
        </p:scale>
        <p:origin x="196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arveen/DS-instructor-interview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613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b5d337d7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b5d337d7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b5d337d79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b5d337d79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b3eb23adc_0_1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b3eb23adc_0_1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https://github.com/tparveen/DS-instructor-interview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b5d337d7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b5d337d79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Please explain the results of this decision tree.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b5d337d79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b5d337d79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b5d337d79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b5d337d79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explain the concept of overfitting. How do you typically combat overfitting in your models?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b5d337d79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b5d337d79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b5d337d79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b5d337d79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184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Paragraph B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60250" y="1898125"/>
            <a:ext cx="41457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B">
  <p:cSld name="CUSTOM_5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>
            <a:off x="4636025" y="1519975"/>
            <a:ext cx="3816300" cy="26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AutoNum type="arabicPeriod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AutoNum type="alphaLcPeriod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AutoNum type="romanLcPeriod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AutoNum type="arabicPeriod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AutoNum type="alphaLcPeriod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AutoNum type="romanLcPeriod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AutoNum type="arabicPeriod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AutoNum type="alphaLcPeriod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Helvetica Neue"/>
              <a:buAutoNum type="romanLcPeriod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2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W">
  <p:cSld name="CUSTOM_5_1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4636025" y="1519975"/>
            <a:ext cx="3816300" cy="26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AutoNum type="alphaLcPeriod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AutoNum type="romanLcPeriod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AutoNum type="arabicPeriod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AutoNum type="alphaLcPeriod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AutoNum type="romanLcPeriod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AutoNum type="arabicPeriod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AutoNum type="alphaLcPeriod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Helvetica Neue"/>
              <a:buAutoNum type="romanLcPeriod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B">
  <p:cSld name="CUSTOM_6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2923650" y="2132700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">
  <p:cSld name="CUSTOM_6_1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923650" y="2132700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s B">
  <p:cSld name="CUSTOM_7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28663" y="3690288"/>
            <a:ext cx="8382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213" y="2261550"/>
            <a:ext cx="790575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325" y="3013467"/>
            <a:ext cx="552450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1113" y="1461463"/>
            <a:ext cx="7905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4063" y="2251875"/>
            <a:ext cx="838200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0950" y="2223463"/>
            <a:ext cx="3905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2500" y="2984892"/>
            <a:ext cx="7620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66713" y="1490038"/>
            <a:ext cx="58102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91963" y="2247113"/>
            <a:ext cx="6477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38200" y="2899167"/>
            <a:ext cx="4191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37538" y="1509075"/>
            <a:ext cx="4191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30050" y="1513838"/>
            <a:ext cx="7715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89913" y="3723063"/>
            <a:ext cx="514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86700" y="3786275"/>
            <a:ext cx="647700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096225" y="2323463"/>
            <a:ext cx="6286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411013" y="3019030"/>
            <a:ext cx="88582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331875" y="1466213"/>
            <a:ext cx="62865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74063" y="3806375"/>
            <a:ext cx="8382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411013" y="3820663"/>
            <a:ext cx="88582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761563" y="2932492"/>
            <a:ext cx="10096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257175" y="2247275"/>
            <a:ext cx="8001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120038" y="1504313"/>
            <a:ext cx="581025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s W">
  <p:cSld name="CUSTOM_7_1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28663" y="3690288"/>
            <a:ext cx="8382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8213" y="2261550"/>
            <a:ext cx="790575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4325" y="3013467"/>
            <a:ext cx="552450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71113" y="1461463"/>
            <a:ext cx="7905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74063" y="2251875"/>
            <a:ext cx="838200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50950" y="2223463"/>
            <a:ext cx="3905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122500" y="2984892"/>
            <a:ext cx="7620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66713" y="1490038"/>
            <a:ext cx="58102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91963" y="2247113"/>
            <a:ext cx="6477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38200" y="2899167"/>
            <a:ext cx="4191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37538" y="1509075"/>
            <a:ext cx="4191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30050" y="1513838"/>
            <a:ext cx="7715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89913" y="3723063"/>
            <a:ext cx="514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86700" y="3786275"/>
            <a:ext cx="647700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96225" y="2323463"/>
            <a:ext cx="6286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411013" y="3019030"/>
            <a:ext cx="88582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331875" y="1466213"/>
            <a:ext cx="62865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774063" y="3806375"/>
            <a:ext cx="8382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411013" y="3820663"/>
            <a:ext cx="88582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761563" y="2932492"/>
            <a:ext cx="10096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257175" y="2247275"/>
            <a:ext cx="8001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120038" y="1504313"/>
            <a:ext cx="581025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B">
  <p:cSld name="CUSTOM_8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/>
        </p:nvSpPr>
        <p:spPr>
          <a:xfrm>
            <a:off x="5002525" y="525896"/>
            <a:ext cx="23028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Email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5002525" y="1630396"/>
            <a:ext cx="23028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Phone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5002525" y="3153300"/>
            <a:ext cx="28236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twitter/ thinkful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facebook/ thinkfulschool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pinterest/ thinkful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linkedin/ school/thinkful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instagram/ thinkfulhq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5002525" y="2800921"/>
            <a:ext cx="23028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Online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"/>
          </p:nvPr>
        </p:nvSpPr>
        <p:spPr>
          <a:xfrm>
            <a:off x="5002525" y="888450"/>
            <a:ext cx="32193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2"/>
          </p:nvPr>
        </p:nvSpPr>
        <p:spPr>
          <a:xfrm>
            <a:off x="5002525" y="1982775"/>
            <a:ext cx="33987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3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W">
  <p:cSld name="CUSTOM_8_1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5002525" y="525896"/>
            <a:ext cx="23028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Email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5002525" y="1630396"/>
            <a:ext cx="23028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Phone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5002525" y="3153300"/>
            <a:ext cx="28236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twitter/ thinkful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facebook/ thinkfulschool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pinterest/ thinkful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linkedin/ school/thinkful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instagram/ thinkfulhq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5002525" y="2800921"/>
            <a:ext cx="23028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Online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2"/>
          </p:nvPr>
        </p:nvSpPr>
        <p:spPr>
          <a:xfrm>
            <a:off x="5002525" y="888450"/>
            <a:ext cx="32193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3"/>
          </p:nvPr>
        </p:nvSpPr>
        <p:spPr>
          <a:xfrm>
            <a:off x="5002525" y="1982775"/>
            <a:ext cx="33987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ntors W">
  <p:cSld name="CUSTOM_8_1_1">
    <p:bg>
      <p:bgPr>
        <a:solidFill>
          <a:srgbClr val="FFFF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624" y="702750"/>
            <a:ext cx="1210248" cy="18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275" y="702764"/>
            <a:ext cx="1210249" cy="181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8925" y="702775"/>
            <a:ext cx="1210249" cy="181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3625" y="2625337"/>
            <a:ext cx="1210250" cy="181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6275" y="2625350"/>
            <a:ext cx="1210249" cy="181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38925" y="2625350"/>
            <a:ext cx="1210249" cy="18153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1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udents W">
  <p:cSld name="CUSTOM_8_1_1_1"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0" y="766113"/>
            <a:ext cx="1210250" cy="1815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2650" y="766113"/>
            <a:ext cx="1210249" cy="181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0000" y="766113"/>
            <a:ext cx="1210249" cy="1815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7351" y="2711299"/>
            <a:ext cx="3935550" cy="166607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1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Paragraph W">
  <p:cSld name="TITLE_1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360250" y="1898125"/>
            <a:ext cx="41457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W">
  <p:cSld name="CUSTOM_8_1_1_1_1">
    <p:bg>
      <p:bgPr>
        <a:solidFill>
          <a:srgbClr val="FFFFF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075" y="594750"/>
            <a:ext cx="2965478" cy="197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475" y="2724150"/>
            <a:ext cx="2965502" cy="197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29655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1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 W">
  <p:cSld name="CUSTOM_8_1_1_1_1_1"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455" y="1175538"/>
            <a:ext cx="5204895" cy="279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26181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1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8_1_1_1_1_1_1">
    <p:bg>
      <p:bgPr>
        <a:solidFill>
          <a:srgbClr val="000000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50" y="4371900"/>
            <a:ext cx="1126675" cy="4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1962650" y="2016175"/>
            <a:ext cx="52086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title" idx="2"/>
          </p:nvPr>
        </p:nvSpPr>
        <p:spPr>
          <a:xfrm>
            <a:off x="2923650" y="2553474"/>
            <a:ext cx="32967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CUSTOM_10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3390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50" y="4371900"/>
            <a:ext cx="1126675" cy="4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1962650" y="2016175"/>
            <a:ext cx="52086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title" idx="2"/>
          </p:nvPr>
        </p:nvSpPr>
        <p:spPr>
          <a:xfrm>
            <a:off x="2923650" y="2553474"/>
            <a:ext cx="32967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body" idx="1"/>
          </p:nvPr>
        </p:nvSpPr>
        <p:spPr>
          <a:xfrm>
            <a:off x="519650" y="1545600"/>
            <a:ext cx="3816300" cy="26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➔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◆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●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○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◆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●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○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◆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Helvetica Neue"/>
              <a:buChar char="●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1_1">
    <p:bg>
      <p:bgPr>
        <a:solidFill>
          <a:srgbClr val="FFFFFF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body" idx="1"/>
          </p:nvPr>
        </p:nvSpPr>
        <p:spPr>
          <a:xfrm>
            <a:off x="519650" y="1545600"/>
            <a:ext cx="3816300" cy="26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➔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Char char="◆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Char char="◆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Char char="◆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DB418-E981-A94B-9D85-855C8D78E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42D40-6539-CE49-A441-27D5050FB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6F9D1-95EE-7F4E-99BA-D56B4F970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D8FD-959A-0348-80E7-D48E4B260523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2FFAB-1D74-6C47-9F0E-3D2794C9C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DD230-A15B-CF4C-B28E-DC0EE503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E081-F89B-3349-BDCC-F92AA8D45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11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x Paragraph B">
  <p:cSld name="CUSTOM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231350" y="1974325"/>
            <a:ext cx="34176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2"/>
          </p:nvPr>
        </p:nvSpPr>
        <p:spPr>
          <a:xfrm>
            <a:off x="4919550" y="1974325"/>
            <a:ext cx="34176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x Paragraph W">
  <p:cSld name="CUSTOM_9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231350" y="1974325"/>
            <a:ext cx="34176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4919550" y="1974325"/>
            <a:ext cx="34176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3 B">
  <p:cSld name="CUSTOM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ubTitle" idx="1"/>
          </p:nvPr>
        </p:nvSpPr>
        <p:spPr>
          <a:xfrm>
            <a:off x="4989700" y="1484125"/>
            <a:ext cx="2823600" cy="10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2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3"/>
          </p:nvPr>
        </p:nvSpPr>
        <p:spPr>
          <a:xfrm>
            <a:off x="4989700" y="2485525"/>
            <a:ext cx="2823600" cy="10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ubTitle" idx="4"/>
          </p:nvPr>
        </p:nvSpPr>
        <p:spPr>
          <a:xfrm>
            <a:off x="4989700" y="3486925"/>
            <a:ext cx="2823600" cy="10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3 W">
  <p:cSld name="CUSTOM_1_1">
    <p:bg>
      <p:bgPr>
        <a:solidFill>
          <a:srgbClr val="FFFFFF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672050" y="6087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2"/>
          </p:nvPr>
        </p:nvSpPr>
        <p:spPr>
          <a:xfrm>
            <a:off x="4989700" y="1484125"/>
            <a:ext cx="2823600" cy="10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3"/>
          </p:nvPr>
        </p:nvSpPr>
        <p:spPr>
          <a:xfrm>
            <a:off x="4989700" y="2485525"/>
            <a:ext cx="2823600" cy="10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4"/>
          </p:nvPr>
        </p:nvSpPr>
        <p:spPr>
          <a:xfrm>
            <a:off x="4989700" y="3486925"/>
            <a:ext cx="2823600" cy="10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B">
  <p:cSld name="CUSTOM_2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14475" y="1029249"/>
            <a:ext cx="4727050" cy="33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W">
  <p:cSld name="CUSTOM_2_1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250" y="1036613"/>
            <a:ext cx="4366224" cy="307028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x Paragraph 2 W">
  <p:cSld name="CUSTOM_4_1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title" idx="2"/>
          </p:nvPr>
        </p:nvSpPr>
        <p:spPr>
          <a:xfrm>
            <a:off x="570825" y="1838425"/>
            <a:ext cx="25467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1"/>
          </p:nvPr>
        </p:nvSpPr>
        <p:spPr>
          <a:xfrm>
            <a:off x="570850" y="2548596"/>
            <a:ext cx="22707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title" idx="3"/>
          </p:nvPr>
        </p:nvSpPr>
        <p:spPr>
          <a:xfrm>
            <a:off x="3298650" y="1838425"/>
            <a:ext cx="25467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4"/>
          </p:nvPr>
        </p:nvSpPr>
        <p:spPr>
          <a:xfrm>
            <a:off x="3298675" y="2548596"/>
            <a:ext cx="22707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title" idx="5"/>
          </p:nvPr>
        </p:nvSpPr>
        <p:spPr>
          <a:xfrm>
            <a:off x="6026475" y="1838425"/>
            <a:ext cx="25467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6"/>
          </p:nvPr>
        </p:nvSpPr>
        <p:spPr>
          <a:xfrm>
            <a:off x="6026500" y="2548596"/>
            <a:ext cx="22707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" name="Google Shape;7;p1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41350" y="4371900"/>
            <a:ext cx="1126675" cy="47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92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689C987-C6BD-CB4D-9FDA-9F6757BB4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0250" y="1898125"/>
            <a:ext cx="5272450" cy="1869600"/>
          </a:xfrm>
        </p:spPr>
        <p:txBody>
          <a:bodyPr/>
          <a:lstStyle/>
          <a:p>
            <a:r>
              <a:rPr lang="en-US" sz="40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469228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"/>
          <p:cNvSpPr txBox="1">
            <a:spLocks noGrp="1"/>
          </p:cNvSpPr>
          <p:nvPr>
            <p:ph type="body" idx="1"/>
          </p:nvPr>
        </p:nvSpPr>
        <p:spPr>
          <a:xfrm>
            <a:off x="519650" y="1393200"/>
            <a:ext cx="8103650" cy="2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➔"/>
            </a:pP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Supervised learning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➔"/>
            </a:pP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Oscar prediction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➔"/>
            </a:pP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Decision tree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➔"/>
            </a:pP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Problems with our prediction and how to solve them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54561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Summary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45677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7F12D-4601-C745-AE74-80FE8B61F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it’s a Banana?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1828FC-963E-8A4B-AFC0-AF3DFA0CF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45011-BD75-D940-82B4-231214192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22" y="1768438"/>
            <a:ext cx="2441267" cy="1860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45E488-7A99-BE41-8A06-7C2EA0BC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6" y="1858297"/>
            <a:ext cx="3007415" cy="1770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091BE2-28FE-F749-9CA5-66EA400E7C33}"/>
              </a:ext>
            </a:extLst>
          </p:cNvPr>
          <p:cNvSpPr txBox="1"/>
          <p:nvPr/>
        </p:nvSpPr>
        <p:spPr>
          <a:xfrm>
            <a:off x="2743200" y="4118256"/>
            <a:ext cx="30861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How does a machine know it’s a banana?</a:t>
            </a:r>
          </a:p>
        </p:txBody>
      </p:sp>
      <p:sp>
        <p:nvSpPr>
          <p:cNvPr id="9" name="Google Shape;267;p46">
            <a:extLst>
              <a:ext uri="{FF2B5EF4-FFF2-40B4-BE49-F238E27FC236}">
                <a16:creationId xmlns:a16="http://schemas.microsoft.com/office/drawing/2014/main" id="{2BBD26E7-FE63-714A-8958-79B640FE9D29}"/>
              </a:ext>
            </a:extLst>
          </p:cNvPr>
          <p:cNvSpPr txBox="1">
            <a:spLocks/>
          </p:cNvSpPr>
          <p:nvPr/>
        </p:nvSpPr>
        <p:spPr>
          <a:xfrm>
            <a:off x="897321" y="565549"/>
            <a:ext cx="7624379" cy="651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  <a:ea typeface="Roboto Mono"/>
                <a:cs typeface="Roboto Mono"/>
                <a:sym typeface="Roboto Mono"/>
              </a:rPr>
              <a:t>How does a machine know it’s a banana?</a:t>
            </a:r>
          </a:p>
        </p:txBody>
      </p:sp>
    </p:spTree>
    <p:extLst>
      <p:ext uri="{BB962C8B-B14F-4D97-AF65-F5344CB8AC3E}">
        <p14:creationId xmlns:p14="http://schemas.microsoft.com/office/powerpoint/2010/main" val="4092343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>
            <a:spLocks noGrp="1"/>
          </p:cNvSpPr>
          <p:nvPr>
            <p:ph type="body" idx="1"/>
          </p:nvPr>
        </p:nvSpPr>
        <p:spPr>
          <a:xfrm>
            <a:off x="4572000" y="456375"/>
            <a:ext cx="3816300" cy="26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AutoNum type="arabicPeriod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How would you frame the Oscar Prediction question?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Roboto Mono"/>
              <a:buAutoNum type="arabicPeriod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What type of data would be useful to make predictions?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Roboto Mono"/>
              <a:buAutoNum type="arabicPeriod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What steps will you take to process data - before getting started with your analysis.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Roboto Mono"/>
              <a:buAutoNum type="arabicPeriod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How would you explore the data?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Roboto Mono"/>
              <a:buAutoNum type="arabicPeriod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What type of model(s) will you try?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Font typeface="Roboto Mono"/>
              <a:buAutoNum type="arabicPeriod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How will you pick the final model for production?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4" name="Google Shape;284;p48"/>
          <p:cNvSpPr txBox="1">
            <a:spLocks noGrp="1"/>
          </p:cNvSpPr>
          <p:nvPr>
            <p:ph type="title"/>
          </p:nvPr>
        </p:nvSpPr>
        <p:spPr>
          <a:xfrm>
            <a:off x="519650" y="456374"/>
            <a:ext cx="3455450" cy="1524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Using supervised learning to solve problems</a:t>
            </a:r>
            <a:br>
              <a:rPr lang="en-US" sz="1800" dirty="0"/>
            </a:br>
            <a:br>
              <a:rPr lang="en-US" sz="1800" dirty="0"/>
            </a:br>
            <a:b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Predicting the Oscars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sz="20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 txBox="1">
            <a:spLocks noGrp="1"/>
          </p:cNvSpPr>
          <p:nvPr>
            <p:ph type="body" idx="1"/>
          </p:nvPr>
        </p:nvSpPr>
        <p:spPr>
          <a:xfrm>
            <a:off x="519650" y="1545600"/>
            <a:ext cx="8192550" cy="26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➔"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Which of these models will you use to solve the Oscar prediction problem? Why?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oboto Mono"/>
              <a:buChar char="➔"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Is this a supervised or unsupervised learning technique? </a:t>
            </a: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en" sz="1800" dirty="0" err="1">
                <a:latin typeface="Roboto Mono"/>
                <a:ea typeface="Roboto Mono"/>
                <a:cs typeface="Roboto Mono"/>
                <a:sym typeface="Roboto Mono"/>
              </a:rPr>
              <a:t>hy</a:t>
            </a: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?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Font typeface="Roboto Mono"/>
              <a:buChar char="➔"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How will you validate the results of your model?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4" name="Google Shape;324;p54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44505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Classification Vs Regression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>
            <a:spLocks noGrp="1"/>
          </p:cNvSpPr>
          <p:nvPr>
            <p:ph type="title"/>
          </p:nvPr>
        </p:nvSpPr>
        <p:spPr>
          <a:xfrm>
            <a:off x="1247550" y="1615350"/>
            <a:ext cx="66489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Predicting the Oscars with supervised learning</a:t>
            </a:r>
            <a:br>
              <a:rPr lang="en" dirty="0"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dirty="0"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dirty="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Let’s walk through this using the </a:t>
            </a:r>
            <a:r>
              <a:rPr lang="en" dirty="0" err="1">
                <a:latin typeface="Roboto Mono"/>
                <a:ea typeface="Roboto Mono"/>
                <a:cs typeface="Roboto Mono"/>
                <a:sym typeface="Roboto Mono"/>
              </a:rPr>
              <a:t>Jupyter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 Notebook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54756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Decision Tree Walk-through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375" y="1202900"/>
            <a:ext cx="7375127" cy="304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"/>
          <p:cNvSpPr txBox="1">
            <a:spLocks noGrp="1"/>
          </p:cNvSpPr>
          <p:nvPr>
            <p:ph type="body" idx="1"/>
          </p:nvPr>
        </p:nvSpPr>
        <p:spPr>
          <a:xfrm>
            <a:off x="519650" y="1393200"/>
            <a:ext cx="6898500" cy="26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➔"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How would you combat poor predictions from your classifier?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 Mono"/>
              <a:buChar char="➔"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Which matrix helps you to decide if a Classification model is working as intended?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54561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Problem #1: Poor Predictions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1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54561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Problem #2: Overfitting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68" name="Google Shape;3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844" y="1112974"/>
            <a:ext cx="7093756" cy="32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 txBox="1">
            <a:spLocks noGrp="1"/>
          </p:cNvSpPr>
          <p:nvPr>
            <p:ph type="body" idx="1"/>
          </p:nvPr>
        </p:nvSpPr>
        <p:spPr>
          <a:xfrm>
            <a:off x="519650" y="1393200"/>
            <a:ext cx="8078250" cy="29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➔"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Random Forest Classifiers use many Decision Trees to build classifier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 Mono"/>
              <a:buChar char="➔"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We introduce a bit of randomness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Roboto Mono"/>
              <a:buChar char="➔"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Each Tree can give a different answer (a vote)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Roboto Mono"/>
              <a:buChar char="➔"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The final classification is the most common amongst the trees.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4" name="Google Shape;374;p62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703685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Solution: Random Forest Classifier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278</Words>
  <Application>Microsoft Macintosh PowerPoint</Application>
  <PresentationFormat>On-screen Show (16:9)</PresentationFormat>
  <Paragraphs>34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 Mono</vt:lpstr>
      <vt:lpstr>Helvetica Neue</vt:lpstr>
      <vt:lpstr>Arial</vt:lpstr>
      <vt:lpstr>Simple Dark</vt:lpstr>
      <vt:lpstr>PowerPoint Presentation</vt:lpstr>
      <vt:lpstr>How do we know it’s a Banana?</vt:lpstr>
      <vt:lpstr>Using supervised learning to solve problems     Predicting the Oscars      </vt:lpstr>
      <vt:lpstr>Classification Vs Regression</vt:lpstr>
      <vt:lpstr>Predicting the Oscars with supervised learning   Let’s walk through this using the Jupyter Notebook</vt:lpstr>
      <vt:lpstr>Decision Tree Walk-through</vt:lpstr>
      <vt:lpstr>Problem #1: Poor Predictions</vt:lpstr>
      <vt:lpstr>Problem #2: Overfitting</vt:lpstr>
      <vt:lpstr>Solution: Random Forest Classifier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Oscars with Data Science</dc:title>
  <cp:lastModifiedBy>Scott Tilley</cp:lastModifiedBy>
  <cp:revision>9</cp:revision>
  <dcterms:modified xsi:type="dcterms:W3CDTF">2019-07-13T16:33:13Z</dcterms:modified>
</cp:coreProperties>
</file>